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82" r:id="rId3"/>
    <p:sldId id="1094" r:id="rId4"/>
    <p:sldId id="1180" r:id="rId5"/>
    <p:sldId id="1186" r:id="rId6"/>
    <p:sldId id="1187" r:id="rId7"/>
    <p:sldId id="1189" r:id="rId8"/>
    <p:sldId id="1191" r:id="rId9"/>
    <p:sldId id="1182" r:id="rId10"/>
    <p:sldId id="1188" r:id="rId11"/>
    <p:sldId id="1190" r:id="rId12"/>
    <p:sldId id="1174" r:id="rId13"/>
    <p:sldId id="273" r:id="rId14"/>
    <p:sldId id="274"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94"/>
            <p14:sldId id="1180"/>
            <p14:sldId id="1186"/>
            <p14:sldId id="1187"/>
            <p14:sldId id="1189"/>
            <p14:sldId id="1191"/>
            <p14:sldId id="1182"/>
            <p14:sldId id="1188"/>
            <p14:sldId id="1190"/>
            <p14:sldId id="1174"/>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C853FC-248B-428D-9786-D474EECFC675}" v="17" dt="2025-03-07T17:22:54.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447" autoAdjust="0"/>
  </p:normalViewPr>
  <p:slideViewPr>
    <p:cSldViewPr snapToGrid="0">
      <p:cViewPr varScale="1">
        <p:scale>
          <a:sx n="102" d="100"/>
          <a:sy n="102" d="100"/>
        </p:scale>
        <p:origin x="1920"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E8C853FC-248B-428D-9786-D474EECFC675}"/>
    <pc:docChg chg="custSel modSld">
      <pc:chgData name="Douglas Harder" userId="2b8d8b750cb213a7" providerId="LiveId" clId="{E8C853FC-248B-428D-9786-D474EECFC675}" dt="2025-03-07T17:22:54.523" v="19" actId="6549"/>
      <pc:docMkLst>
        <pc:docMk/>
      </pc:docMkLst>
      <pc:sldChg chg="modSp">
        <pc:chgData name="Douglas Harder" userId="2b8d8b750cb213a7" providerId="LiveId" clId="{E8C853FC-248B-428D-9786-D474EECFC675}" dt="2025-03-07T17:21:52.241" v="8" actId="20577"/>
        <pc:sldMkLst>
          <pc:docMk/>
          <pc:sldMk cId="2346031391" sldId="1180"/>
        </pc:sldMkLst>
        <pc:spChg chg="mod">
          <ac:chgData name="Douglas Harder" userId="2b8d8b750cb213a7" providerId="LiveId" clId="{E8C853FC-248B-428D-9786-D474EECFC675}" dt="2025-03-07T17:21:52.241" v="8" actId="20577"/>
          <ac:spMkLst>
            <pc:docMk/>
            <pc:sldMk cId="2346031391" sldId="1180"/>
            <ac:spMk id="3" creationId="{783B1937-6703-4F59-B8F4-E1E934762CA3}"/>
          </ac:spMkLst>
        </pc:spChg>
      </pc:sldChg>
      <pc:sldChg chg="modSp mod">
        <pc:chgData name="Douglas Harder" userId="2b8d8b750cb213a7" providerId="LiveId" clId="{E8C853FC-248B-428D-9786-D474EECFC675}" dt="2025-03-07T17:21:51.492" v="1" actId="27636"/>
        <pc:sldMkLst>
          <pc:docMk/>
          <pc:sldMk cId="3699651101" sldId="1186"/>
        </pc:sldMkLst>
        <pc:spChg chg="mod">
          <ac:chgData name="Douglas Harder" userId="2b8d8b750cb213a7" providerId="LiveId" clId="{E8C853FC-248B-428D-9786-D474EECFC675}" dt="2025-03-07T17:21:51.492" v="1" actId="27636"/>
          <ac:spMkLst>
            <pc:docMk/>
            <pc:sldMk cId="3699651101" sldId="1186"/>
            <ac:spMk id="3" creationId="{783B1937-6703-4F59-B8F4-E1E934762CA3}"/>
          </ac:spMkLst>
        </pc:spChg>
      </pc:sldChg>
      <pc:sldChg chg="modSp mod">
        <pc:chgData name="Douglas Harder" userId="2b8d8b750cb213a7" providerId="LiveId" clId="{E8C853FC-248B-428D-9786-D474EECFC675}" dt="2025-03-07T17:21:51.519" v="2" actId="27636"/>
        <pc:sldMkLst>
          <pc:docMk/>
          <pc:sldMk cId="2670671812" sldId="1188"/>
        </pc:sldMkLst>
        <pc:spChg chg="mod">
          <ac:chgData name="Douglas Harder" userId="2b8d8b750cb213a7" providerId="LiveId" clId="{E8C853FC-248B-428D-9786-D474EECFC675}" dt="2025-03-07T17:21:51.519" v="2" actId="27636"/>
          <ac:spMkLst>
            <pc:docMk/>
            <pc:sldMk cId="2670671812" sldId="1188"/>
            <ac:spMk id="3" creationId="{783B1937-6703-4F59-B8F4-E1E934762CA3}"/>
          </ac:spMkLst>
        </pc:spChg>
      </pc:sldChg>
      <pc:sldChg chg="modSp modAnim">
        <pc:chgData name="Douglas Harder" userId="2b8d8b750cb213a7" providerId="LiveId" clId="{E8C853FC-248B-428D-9786-D474EECFC675}" dt="2025-03-07T17:22:54.523" v="19" actId="6549"/>
        <pc:sldMkLst>
          <pc:docMk/>
          <pc:sldMk cId="2184375687" sldId="1189"/>
        </pc:sldMkLst>
        <pc:spChg chg="mod">
          <ac:chgData name="Douglas Harder" userId="2b8d8b750cb213a7" providerId="LiveId" clId="{E8C853FC-248B-428D-9786-D474EECFC675}" dt="2025-03-07T17:22:54.523" v="19" actId="6549"/>
          <ac:spMkLst>
            <pc:docMk/>
            <pc:sldMk cId="2184375687" sldId="1189"/>
            <ac:spMk id="3" creationId="{783B1937-6703-4F59-B8F4-E1E934762CA3}"/>
          </ac:spMkLst>
        </pc:spChg>
      </pc:sldChg>
      <pc:sldChg chg="modSp mod">
        <pc:chgData name="Douglas Harder" userId="2b8d8b750cb213a7" providerId="LiveId" clId="{E8C853FC-248B-428D-9786-D474EECFC675}" dt="2025-03-07T17:21:51.541" v="3" actId="27636"/>
        <pc:sldMkLst>
          <pc:docMk/>
          <pc:sldMk cId="254637903" sldId="1190"/>
        </pc:sldMkLst>
        <pc:spChg chg="mod">
          <ac:chgData name="Douglas Harder" userId="2b8d8b750cb213a7" providerId="LiveId" clId="{E8C853FC-248B-428D-9786-D474EECFC675}" dt="2025-03-07T17:21:51.541" v="3" actId="27636"/>
          <ac:spMkLst>
            <pc:docMk/>
            <pc:sldMk cId="254637903" sldId="1190"/>
            <ac:spMk id="3" creationId="{783B1937-6703-4F59-B8F4-E1E934762C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2025-03-07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Authoring an initial-value problem solver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Authoring an initial-value problem solver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Authoring an initial-value problem solver</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Authoring an initial-value problem solver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Authoring an initial-value problem solver</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Authoring an initial-value problem solver</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Authoring an initial-value problem solver</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Authoring an initial-value problem solver</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Authoring an initial-value problem solver</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Authoring an initial-value problem solver</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Authoring an initial-value problem solver</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Authoring an</a:t>
            </a:r>
            <a:br>
              <a:rPr lang="en-US" dirty="0"/>
            </a:br>
            <a:r>
              <a:rPr lang="en-US" dirty="0"/>
              <a:t>initial-value problem solver</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 better approach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normAutofit lnSpcReduction="10000"/>
          </a:bodyPr>
          <a:lstStyle/>
          <a:p>
            <a:r>
              <a:rPr lang="en-US" dirty="0"/>
              <a:t>Consequently, the user can simply do:</a:t>
            </a:r>
            <a:endParaRPr lang="en-US" dirty="0">
              <a:solidFill>
                <a:prstClr val="white"/>
              </a:solidFill>
            </a:endParaRPr>
          </a:p>
          <a:p>
            <a:pPr marL="857250" lvl="2" indent="0">
              <a:buNone/>
            </a:pPr>
            <a:r>
              <a:rPr lang="en-US" sz="1800" dirty="0">
                <a:solidFill>
                  <a:prstClr val="white"/>
                </a:solidFill>
                <a:latin typeface="Consolas" panose="020B0609020204030204" pitchFamily="49" charset="0"/>
              </a:rPr>
              <a:t>int main() {</a:t>
            </a:r>
          </a:p>
          <a:p>
            <a:pPr marL="857250" lvl="2" indent="0">
              <a:buNone/>
            </a:pPr>
            <a:r>
              <a:rPr lang="en-US" sz="1800" dirty="0">
                <a:solidFill>
                  <a:prstClr val="white"/>
                </a:solidFill>
                <a:latin typeface="Consolas" panose="020B0609020204030204" pitchFamily="49" charset="0"/>
              </a:rPr>
              <a:t>    </a:t>
            </a:r>
            <a:r>
              <a:rPr lang="en-US" sz="1800" dirty="0" err="1">
                <a:solidFill>
                  <a:prstClr val="white"/>
                </a:solidFill>
                <a:latin typeface="Consolas" panose="020B0609020204030204" pitchFamily="49" charset="0"/>
              </a:rPr>
              <a:t>ivp</a:t>
            </a:r>
            <a:r>
              <a:rPr lang="en-US" sz="1800" dirty="0">
                <a:solidFill>
                  <a:prstClr val="white"/>
                </a:solidFill>
                <a:latin typeface="Consolas" panose="020B0609020204030204" pitchFamily="49" charset="0"/>
              </a:rPr>
              <a:t> y{ f, 0.0, 1.0,</a:t>
            </a:r>
            <a:br>
              <a:rPr lang="en-US" sz="1800" dirty="0">
                <a:solidFill>
                  <a:prstClr val="white"/>
                </a:solidFill>
                <a:latin typeface="Consolas" panose="020B0609020204030204" pitchFamily="49" charset="0"/>
              </a:rPr>
            </a:br>
            <a:r>
              <a:rPr lang="en-US" sz="1800" dirty="0">
                <a:solidFill>
                  <a:prstClr val="white"/>
                </a:solidFill>
                <a:latin typeface="Consolas" panose="020B0609020204030204" pitchFamily="49" charset="0"/>
              </a:rPr>
              <a:t>           std::</a:t>
            </a:r>
            <a:r>
              <a:rPr lang="en-US" sz="1800" dirty="0" err="1">
                <a:solidFill>
                  <a:prstClr val="white"/>
                </a:solidFill>
                <a:latin typeface="Consolas" panose="020B0609020204030204" pitchFamily="49" charset="0"/>
              </a:rPr>
              <a:t>make_pair</a:t>
            </a:r>
            <a:r>
              <a:rPr lang="en-US" sz="1800" dirty="0">
                <a:solidFill>
                  <a:prstClr val="white"/>
                </a:solidFill>
                <a:latin typeface="Consolas" panose="020B0609020204030204" pitchFamily="49" charset="0"/>
              </a:rPr>
              <a:t>( 0.0001, 0.01 ), 1e-4 };</a:t>
            </a:r>
          </a:p>
          <a:p>
            <a:pPr marL="857250" lvl="2" indent="0">
              <a:buNone/>
            </a:pPr>
            <a:endParaRPr lang="en-US" sz="1800" dirty="0">
              <a:solidFill>
                <a:prstClr val="white"/>
              </a:solidFill>
              <a:latin typeface="Consolas" panose="020B0609020204030204" pitchFamily="49" charset="0"/>
            </a:endParaRPr>
          </a:p>
          <a:p>
            <a:pPr marL="857250" lvl="2" indent="0">
              <a:buNone/>
            </a:pPr>
            <a:r>
              <a:rPr lang="en-US" sz="1800" dirty="0">
                <a:solidFill>
                  <a:prstClr val="white"/>
                </a:solidFill>
                <a:latin typeface="Consolas" panose="020B0609020204030204" pitchFamily="49" charset="0"/>
              </a:rPr>
              <a:t>    for ( unsigned int k{0}; k &lt;= 1000; ++k ) {</a:t>
            </a:r>
          </a:p>
          <a:p>
            <a:pPr marL="857250" lvl="2" indent="0">
              <a:buNone/>
            </a:pPr>
            <a:r>
              <a:rPr lang="en-US" sz="1800" dirty="0">
                <a:solidFill>
                  <a:prstClr val="white"/>
                </a:solidFill>
                <a:latin typeface="Consolas" panose="020B0609020204030204" pitchFamily="49" charset="0"/>
              </a:rPr>
              <a:t>        std::</a:t>
            </a:r>
            <a:r>
              <a:rPr lang="en-US" sz="1800" dirty="0" err="1">
                <a:solidFill>
                  <a:prstClr val="white"/>
                </a:solidFill>
                <a:latin typeface="Consolas" panose="020B0609020204030204" pitchFamily="49" charset="0"/>
              </a:rPr>
              <a:t>cout</a:t>
            </a:r>
            <a:r>
              <a:rPr lang="en-US" sz="1800" dirty="0">
                <a:solidFill>
                  <a:prstClr val="white"/>
                </a:solidFill>
                <a:latin typeface="Consolas" panose="020B0609020204030204" pitchFamily="49" charset="0"/>
              </a:rPr>
              <a:t> &lt;&lt; y(0.01*k) &lt;&lt; std::</a:t>
            </a:r>
            <a:r>
              <a:rPr lang="en-US" sz="1800" dirty="0" err="1">
                <a:solidFill>
                  <a:prstClr val="white"/>
                </a:solidFill>
                <a:latin typeface="Consolas" panose="020B0609020204030204" pitchFamily="49" charset="0"/>
              </a:rPr>
              <a:t>endl</a:t>
            </a:r>
            <a:r>
              <a:rPr lang="en-US" sz="1800" dirty="0">
                <a:solidFill>
                  <a:prstClr val="white"/>
                </a:solidFill>
                <a:latin typeface="Consolas" panose="020B0609020204030204" pitchFamily="49" charset="0"/>
              </a:rPr>
              <a:t>;</a:t>
            </a:r>
          </a:p>
          <a:p>
            <a:pPr marL="857250" lvl="2" indent="0">
              <a:buNone/>
            </a:pPr>
            <a:r>
              <a:rPr lang="en-US" sz="1800" dirty="0">
                <a:solidFill>
                  <a:prstClr val="white"/>
                </a:solidFill>
                <a:latin typeface="Consolas" panose="020B0609020204030204" pitchFamily="49" charset="0"/>
              </a:rPr>
              <a:t>    }</a:t>
            </a:r>
          </a:p>
          <a:p>
            <a:pPr marL="857250" lvl="2" indent="0">
              <a:buNone/>
            </a:pPr>
            <a:endParaRPr lang="en-US" sz="1800" dirty="0">
              <a:solidFill>
                <a:prstClr val="white"/>
              </a:solidFill>
              <a:latin typeface="Consolas" panose="020B0609020204030204" pitchFamily="49" charset="0"/>
            </a:endParaRPr>
          </a:p>
          <a:p>
            <a:pPr marL="857250" lvl="2" indent="0">
              <a:buNone/>
            </a:pPr>
            <a:r>
              <a:rPr lang="en-US" sz="1800" dirty="0">
                <a:solidFill>
                  <a:prstClr val="white"/>
                </a:solidFill>
                <a:latin typeface="Consolas" panose="020B0609020204030204" pitchFamily="49" charset="0"/>
              </a:rPr>
              <a:t>    return 0;</a:t>
            </a:r>
          </a:p>
          <a:p>
            <a:pPr marL="857250" lvl="2" indent="0">
              <a:buNone/>
            </a:pPr>
            <a:r>
              <a:rPr lang="en-US" sz="1800" dirty="0">
                <a:solidFill>
                  <a:prstClr val="white"/>
                </a:solidFill>
                <a:latin typeface="Consolas" panose="020B0609020204030204" pitchFamily="49" charset="0"/>
              </a:rPr>
              <a:t>}</a:t>
            </a:r>
          </a:p>
          <a:p>
            <a:pPr marL="857250" lvl="2" indent="0">
              <a:buNone/>
            </a:pPr>
            <a:endParaRPr lang="en-US" sz="1800" dirty="0">
              <a:solidFill>
                <a:prstClr val="white"/>
              </a:solidFill>
              <a:latin typeface="Consolas" panose="020B0609020204030204" pitchFamily="49"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white"/>
                </a:solidFill>
                <a:latin typeface="Times New Roman" panose="02020603050405020304" pitchFamily="18" charset="0"/>
              </a:rPr>
              <a:t>E</a:t>
            </a:r>
            <a:r>
              <a:rPr lang="en-US" dirty="0">
                <a:solidFill>
                  <a:prstClr val="white"/>
                </a:solidFill>
              </a:rPr>
              <a:t>ssentially all these values will be spline results</a:t>
            </a:r>
          </a:p>
          <a:p>
            <a:pPr lvl="2" indent="-342900">
              <a:defRPr/>
            </a:pPr>
            <a:r>
              <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The user doesn’t care</a:t>
            </a:r>
          </a:p>
          <a:p>
            <a:pPr marL="857250" lvl="2" indent="0">
              <a:buNone/>
            </a:pPr>
            <a:endParaRPr lang="en-US" sz="1800" dirty="0">
              <a:solidFill>
                <a:prstClr val="white"/>
              </a:solidFill>
              <a:latin typeface="Consolas" panose="020B0609020204030204" pitchFamily="49"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Authoring an initial-value problem solver</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spTree>
    <p:custDataLst>
      <p:tags r:id="rId1"/>
    </p:custDataLst>
    <p:extLst>
      <p:ext uri="{BB962C8B-B14F-4D97-AF65-F5344CB8AC3E}">
        <p14:creationId xmlns:p14="http://schemas.microsoft.com/office/powerpoint/2010/main" val="267067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Pseudo-code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459915"/>
            <a:ext cx="8229600" cy="4525963"/>
          </a:xfrm>
        </p:spPr>
        <p:txBody>
          <a:bodyPr>
            <a:normAutofit fontScale="92500" lnSpcReduction="10000"/>
          </a:bodyPr>
          <a:lstStyle/>
          <a:p>
            <a:pPr marL="857250" lvl="2" indent="0">
              <a:buNone/>
            </a:pPr>
            <a:r>
              <a:rPr lang="en-US" sz="1500" dirty="0">
                <a:solidFill>
                  <a:prstClr val="white"/>
                </a:solidFill>
                <a:latin typeface="Consolas" panose="020B0609020204030204" pitchFamily="49" charset="0"/>
              </a:rPr>
              <a:t>double </a:t>
            </a:r>
            <a:r>
              <a:rPr lang="en-US" sz="1500" dirty="0" err="1">
                <a:solidFill>
                  <a:prstClr val="white"/>
                </a:solidFill>
                <a:latin typeface="Consolas" panose="020B0609020204030204" pitchFamily="49" charset="0"/>
              </a:rPr>
              <a:t>ivp</a:t>
            </a:r>
            <a:r>
              <a:rPr lang="en-US" sz="1500" dirty="0">
                <a:solidFill>
                  <a:prstClr val="white"/>
                </a:solidFill>
                <a:latin typeface="Consolas" panose="020B0609020204030204" pitchFamily="49" charset="0"/>
              </a:rPr>
              <a:t>::operator()( double t ) {</a:t>
            </a:r>
          </a:p>
          <a:p>
            <a:pPr marL="857250" lvl="2" indent="0">
              <a:buNone/>
            </a:pPr>
            <a:r>
              <a:rPr lang="en-US" sz="1500" dirty="0">
                <a:solidFill>
                  <a:prstClr val="white"/>
                </a:solidFill>
                <a:latin typeface="Consolas" panose="020B0609020204030204" pitchFamily="49" charset="0"/>
              </a:rPr>
              <a:t>    if ( … ) {</a:t>
            </a:r>
          </a:p>
          <a:p>
            <a:pPr marL="857250" lvl="2" indent="0">
              <a:buNone/>
            </a:pPr>
            <a:r>
              <a:rPr lang="en-US" sz="1500" dirty="0">
                <a:solidFill>
                  <a:prstClr val="white"/>
                </a:solidFill>
                <a:latin typeface="Consolas" panose="020B0609020204030204" pitchFamily="49" charset="0"/>
              </a:rPr>
              <a:t>        // If we have already approximated the solution up to or</a:t>
            </a:r>
          </a:p>
          <a:p>
            <a:pPr marL="857250" lvl="2" indent="0">
              <a:buNone/>
            </a:pPr>
            <a:r>
              <a:rPr lang="en-US" sz="1500" dirty="0">
                <a:solidFill>
                  <a:prstClr val="white"/>
                </a:solidFill>
                <a:latin typeface="Consolas" panose="020B0609020204030204" pitchFamily="49" charset="0"/>
              </a:rPr>
              <a:t>        // beyond t, find the approximations on either side of t</a:t>
            </a:r>
          </a:p>
          <a:p>
            <a:pPr marL="857250" lvl="2" indent="0">
              <a:buNone/>
            </a:pPr>
            <a:r>
              <a:rPr lang="en-US" sz="1500" dirty="0">
                <a:solidFill>
                  <a:prstClr val="white"/>
                </a:solidFill>
                <a:latin typeface="Consolas" panose="020B0609020204030204" pitchFamily="49" charset="0"/>
              </a:rPr>
              <a:t>        // in the std::vector and return the cubic spline at t</a:t>
            </a:r>
          </a:p>
          <a:p>
            <a:pPr marL="857250" lvl="2" indent="0">
              <a:buNone/>
            </a:pPr>
            <a:r>
              <a:rPr lang="en-US" sz="1500" dirty="0">
                <a:solidFill>
                  <a:prstClr val="white"/>
                </a:solidFill>
                <a:latin typeface="Consolas" panose="020B0609020204030204" pitchFamily="49" charset="0"/>
              </a:rPr>
              <a:t>    } else {</a:t>
            </a:r>
          </a:p>
          <a:p>
            <a:pPr marL="857250" lvl="2" indent="0">
              <a:buNone/>
            </a:pPr>
            <a:r>
              <a:rPr lang="en-US" sz="1500" dirty="0">
                <a:solidFill>
                  <a:prstClr val="white"/>
                </a:solidFill>
                <a:latin typeface="Consolas" panose="020B0609020204030204" pitchFamily="49" charset="0"/>
              </a:rPr>
              <a:t>        // Create a queue to store new approximations</a:t>
            </a:r>
          </a:p>
          <a:p>
            <a:pPr marL="857250" lvl="2" indent="0">
              <a:buNone/>
            </a:pPr>
            <a:r>
              <a:rPr lang="en-US" sz="1500" dirty="0">
                <a:solidFill>
                  <a:prstClr val="white"/>
                </a:solidFill>
                <a:latin typeface="Consolas" panose="020B0609020204030204" pitchFamily="49" charset="0"/>
              </a:rPr>
              <a:t>        // Use the </a:t>
            </a:r>
            <a:r>
              <a:rPr lang="en-US" sz="1500" dirty="0" err="1">
                <a:solidFill>
                  <a:prstClr val="white"/>
                </a:solidFill>
                <a:latin typeface="Consolas" panose="020B0609020204030204" pitchFamily="49" charset="0"/>
              </a:rPr>
              <a:t>Dormand</a:t>
            </a:r>
            <a:r>
              <a:rPr lang="en-US" sz="1500" dirty="0">
                <a:solidFill>
                  <a:prstClr val="white"/>
                </a:solidFill>
                <a:latin typeface="Consolas" panose="020B0609020204030204" pitchFamily="49" charset="0"/>
              </a:rPr>
              <a:t>-Prince method to continue</a:t>
            </a:r>
          </a:p>
          <a:p>
            <a:pPr marL="857250" lvl="2" indent="0">
              <a:buNone/>
            </a:pPr>
            <a:r>
              <a:rPr lang="en-US" sz="1500" dirty="0">
                <a:solidFill>
                  <a:prstClr val="white"/>
                </a:solidFill>
                <a:latin typeface="Consolas" panose="020B0609020204030204" pitchFamily="49" charset="0"/>
              </a:rPr>
              <a:t>        // approximating new t values and appending these</a:t>
            </a:r>
          </a:p>
          <a:p>
            <a:pPr marL="857250" lvl="2" indent="0">
              <a:buNone/>
            </a:pPr>
            <a:r>
              <a:rPr lang="en-US" sz="1500" dirty="0">
                <a:solidFill>
                  <a:prstClr val="white"/>
                </a:solidFill>
                <a:latin typeface="Consolas" panose="020B0609020204030204" pitchFamily="49" charset="0"/>
              </a:rPr>
              <a:t>        // new approximations onto the queue, until </a:t>
            </a:r>
          </a:p>
          <a:p>
            <a:pPr marL="857250" lvl="2" indent="0">
              <a:buNone/>
            </a:pPr>
            <a:r>
              <a:rPr lang="en-US" sz="1500" dirty="0">
                <a:solidFill>
                  <a:prstClr val="white"/>
                </a:solidFill>
                <a:latin typeface="Consolas" panose="020B0609020204030204" pitchFamily="49" charset="0"/>
              </a:rPr>
              <a:t>        // we have approximated a point at or beyond t</a:t>
            </a:r>
          </a:p>
          <a:p>
            <a:pPr marL="857250" lvl="2" indent="0">
              <a:buNone/>
            </a:pPr>
            <a:endParaRPr lang="en-US" sz="1500" dirty="0">
              <a:solidFill>
                <a:prstClr val="white"/>
              </a:solidFill>
              <a:latin typeface="Consolas" panose="020B0609020204030204" pitchFamily="49" charset="0"/>
            </a:endParaRPr>
          </a:p>
          <a:p>
            <a:pPr marL="857250" lvl="2" indent="0">
              <a:buNone/>
            </a:pPr>
            <a:r>
              <a:rPr lang="en-US" sz="1500" dirty="0">
                <a:solidFill>
                  <a:prstClr val="white"/>
                </a:solidFill>
                <a:latin typeface="Consolas" panose="020B0609020204030204" pitchFamily="49" charset="0"/>
              </a:rPr>
              <a:t>        // Expand the std::vector, and move the data from the</a:t>
            </a:r>
          </a:p>
          <a:p>
            <a:pPr marL="857250" lvl="2" indent="0">
              <a:buNone/>
            </a:pPr>
            <a:r>
              <a:rPr lang="en-US" sz="1500" dirty="0">
                <a:solidFill>
                  <a:prstClr val="white"/>
                </a:solidFill>
                <a:latin typeface="Consolas" panose="020B0609020204030204" pitchFamily="49" charset="0"/>
              </a:rPr>
              <a:t>        // queue to the std::vector</a:t>
            </a:r>
          </a:p>
          <a:p>
            <a:pPr marL="857250" lvl="2" indent="0">
              <a:buNone/>
            </a:pPr>
            <a:endParaRPr lang="en-US" sz="1500" dirty="0">
              <a:solidFill>
                <a:prstClr val="white"/>
              </a:solidFill>
              <a:latin typeface="Consolas" panose="020B0609020204030204" pitchFamily="49" charset="0"/>
            </a:endParaRPr>
          </a:p>
          <a:p>
            <a:pPr marL="857250" lvl="2" indent="0">
              <a:buNone/>
            </a:pPr>
            <a:r>
              <a:rPr lang="en-US" sz="1500" dirty="0">
                <a:solidFill>
                  <a:prstClr val="white"/>
                </a:solidFill>
                <a:latin typeface="Consolas" panose="020B0609020204030204" pitchFamily="49" charset="0"/>
              </a:rPr>
              <a:t>        // Use a cubic spline at t</a:t>
            </a:r>
          </a:p>
          <a:p>
            <a:pPr marL="857250" lvl="2" indent="0">
              <a:buNone/>
            </a:pPr>
            <a:r>
              <a:rPr lang="en-US" sz="1500" dirty="0">
                <a:solidFill>
                  <a:prstClr val="white"/>
                </a:solidFill>
                <a:latin typeface="Consolas" panose="020B0609020204030204" pitchFamily="49" charset="0"/>
              </a:rPr>
              <a:t>    }</a:t>
            </a:r>
          </a:p>
          <a:p>
            <a:pPr marL="857250" lvl="2" indent="0">
              <a:buNone/>
            </a:pPr>
            <a:r>
              <a:rPr lang="en-US" sz="1500" dirty="0">
                <a:solidFill>
                  <a:prstClr val="white"/>
                </a:solidFill>
                <a:latin typeface="Consolas" panose="020B0609020204030204" pitchFamily="49" charset="0"/>
              </a:rPr>
              <a: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Authoring an initial-value problem solver</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11</a:t>
            </a:fld>
            <a:endParaRPr lang="en-CA"/>
          </a:p>
        </p:txBody>
      </p:sp>
    </p:spTree>
    <p:custDataLst>
      <p:tags r:id="rId1"/>
    </p:custDataLst>
    <p:extLst>
      <p:ext uri="{BB962C8B-B14F-4D97-AF65-F5344CB8AC3E}">
        <p14:creationId xmlns:p14="http://schemas.microsoft.com/office/powerpoint/2010/main" val="25463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Understand how to make interfaces more user friendly</a:t>
            </a:r>
          </a:p>
          <a:p>
            <a:pPr lvl="1"/>
            <a:r>
              <a:rPr lang="en-US" dirty="0"/>
              <a:t>Are aware of the </a:t>
            </a:r>
            <a:r>
              <a:rPr lang="en-US" dirty="0" err="1">
                <a:latin typeface="Consolas" panose="020B0609020204030204" pitchFamily="49" charset="0"/>
              </a:rPr>
              <a:t>ivp</a:t>
            </a:r>
            <a:r>
              <a:rPr lang="en-US" dirty="0"/>
              <a:t> class and how it would be implemented</a:t>
            </a:r>
          </a:p>
        </p:txBody>
      </p:sp>
      <p:sp>
        <p:nvSpPr>
          <p:cNvPr id="4" name="Footer Placeholder 3"/>
          <p:cNvSpPr>
            <a:spLocks noGrp="1"/>
          </p:cNvSpPr>
          <p:nvPr>
            <p:ph type="ftr" sz="quarter" idx="11"/>
          </p:nvPr>
        </p:nvSpPr>
        <p:spPr/>
        <p:txBody>
          <a:bodyPr/>
          <a:lstStyle/>
          <a:p>
            <a:r>
              <a:rPr lang="en-US"/>
              <a:t>Authoring an initial-value problem solver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spTree>
    <p:custDataLst>
      <p:tags r:id="rId1"/>
    </p:custDataLst>
    <p:extLst>
      <p:ext uri="{BB962C8B-B14F-4D97-AF65-F5344CB8AC3E}">
        <p14:creationId xmlns:p14="http://schemas.microsoft.com/office/powerpoint/2010/main" val="343634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https://en.wikipedia.org/wiki/Dormand-Prince_method</a:t>
            </a:r>
          </a:p>
          <a:p>
            <a:pPr marL="0" indent="0">
              <a:buNone/>
            </a:pPr>
            <a:r>
              <a:rPr lang="en-US" dirty="0"/>
              <a:t>[3]	https://en.wikipedia.org/wiki/Adaptive_algorithm</a:t>
            </a:r>
          </a:p>
          <a:p>
            <a:pPr marL="0" indent="0">
              <a:buNone/>
            </a:pPr>
            <a:r>
              <a:rPr lang="en-US" dirty="0"/>
              <a:t>[4]	https://en.wikipedia.org/wiki/Adaptive_step_size</a:t>
            </a:r>
          </a:p>
        </p:txBody>
      </p:sp>
      <p:sp>
        <p:nvSpPr>
          <p:cNvPr id="4" name="Footer Placeholder 3"/>
          <p:cNvSpPr>
            <a:spLocks noGrp="1"/>
          </p:cNvSpPr>
          <p:nvPr>
            <p:ph type="ftr" sz="quarter" idx="11"/>
          </p:nvPr>
        </p:nvSpPr>
        <p:spPr/>
        <p:txBody>
          <a:bodyPr/>
          <a:lstStyle/>
          <a:p>
            <a:r>
              <a:rPr lang="en-US"/>
              <a:t>Authoring an initial-value problem solver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13</a:t>
            </a:fld>
            <a:endParaRPr lang="en-CA"/>
          </a:p>
        </p:txBody>
      </p:sp>
    </p:spTree>
    <p:extLst>
      <p:ext uri="{BB962C8B-B14F-4D97-AF65-F5344CB8AC3E}">
        <p14:creationId xmlns:p14="http://schemas.microsoft.com/office/powerpoint/2010/main" val="174046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Authoring an initial-value problem solver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14</a:t>
            </a:fld>
            <a:endParaRPr lang="en-CA"/>
          </a:p>
        </p:txBody>
      </p:sp>
    </p:spTree>
    <p:extLst>
      <p:ext uri="{BB962C8B-B14F-4D97-AF65-F5344CB8AC3E}">
        <p14:creationId xmlns:p14="http://schemas.microsoft.com/office/powerpoint/2010/main" val="88679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Authoring an initial-value problem solver</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15</a:t>
            </a:fld>
            <a:endParaRPr lang="en-CA"/>
          </a:p>
        </p:txBody>
      </p:sp>
    </p:spTree>
    <p:extLst>
      <p:ext uri="{BB962C8B-B14F-4D97-AF65-F5344CB8AC3E}">
        <p14:creationId xmlns:p14="http://schemas.microsoft.com/office/powerpoint/2010/main" val="113158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Authoring an initial-value problem solver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16</a:t>
            </a:fld>
            <a:endParaRPr lang="en-CA"/>
          </a:p>
        </p:txBody>
      </p:sp>
    </p:spTree>
    <p:extLst>
      <p:ext uri="{BB962C8B-B14F-4D97-AF65-F5344CB8AC3E}">
        <p14:creationId xmlns:p14="http://schemas.microsoft.com/office/powerpoint/2010/main" val="4272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Look at the weaknesses of our implementations</a:t>
            </a:r>
          </a:p>
          <a:p>
            <a:pPr lvl="1"/>
            <a:r>
              <a:rPr lang="en-US" dirty="0"/>
              <a:t>Consider how to reduce the work for the user</a:t>
            </a:r>
          </a:p>
          <a:p>
            <a:pPr lvl="1"/>
            <a:r>
              <a:rPr lang="en-US" dirty="0"/>
              <a:t>Discuss how to use classes to provide better user interfaces</a:t>
            </a:r>
          </a:p>
        </p:txBody>
      </p:sp>
      <p:sp>
        <p:nvSpPr>
          <p:cNvPr id="4" name="Footer Placeholder 3"/>
          <p:cNvSpPr>
            <a:spLocks noGrp="1"/>
          </p:cNvSpPr>
          <p:nvPr>
            <p:ph type="ftr" sz="quarter" idx="11"/>
          </p:nvPr>
        </p:nvSpPr>
        <p:spPr/>
        <p:txBody>
          <a:bodyPr/>
          <a:lstStyle/>
          <a:p>
            <a:r>
              <a:rPr lang="en-US"/>
              <a:t>Authoring an initial-value problem solver</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Review of our </a:t>
            </a:r>
            <a:r>
              <a:rPr lang="en-US" cap="small" dirty="0" err="1"/>
              <a:t>ivp</a:t>
            </a:r>
            <a:r>
              <a:rPr lang="en-US" dirty="0"/>
              <a:t> solvers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solvers we have implemented so far are classic procedural functions</a:t>
            </a:r>
          </a:p>
          <a:p>
            <a:pPr lvl="1"/>
            <a:r>
              <a:rPr lang="en-US" dirty="0">
                <a:solidFill>
                  <a:prstClr val="white"/>
                </a:solidFill>
              </a:rPr>
              <a:t>They all return multiple arrays</a:t>
            </a:r>
          </a:p>
          <a:p>
            <a:pPr lvl="1"/>
            <a:r>
              <a:rPr lang="en-US" dirty="0">
                <a:solidFill>
                  <a:prstClr val="white"/>
                </a:solidFill>
              </a:rPr>
              <a:t>The </a:t>
            </a:r>
            <a:r>
              <a:rPr lang="en-US" dirty="0" err="1">
                <a:solidFill>
                  <a:prstClr val="white"/>
                </a:solidFill>
              </a:rPr>
              <a:t>Matlab</a:t>
            </a:r>
            <a:r>
              <a:rPr lang="en-US" dirty="0">
                <a:solidFill>
                  <a:prstClr val="white"/>
                </a:solidFill>
              </a:rPr>
              <a:t> </a:t>
            </a:r>
            <a:r>
              <a:rPr lang="en-US" cap="small" dirty="0" err="1">
                <a:solidFill>
                  <a:prstClr val="white"/>
                </a:solidFill>
              </a:rPr>
              <a:t>ivp</a:t>
            </a:r>
            <a:r>
              <a:rPr lang="en-US" dirty="0">
                <a:solidFill>
                  <a:prstClr val="white"/>
                </a:solidFill>
              </a:rPr>
              <a:t> solver routine  </a:t>
            </a:r>
            <a:r>
              <a:rPr lang="en-US" dirty="0">
                <a:solidFill>
                  <a:prstClr val="white"/>
                </a:solidFill>
                <a:latin typeface="Consolas" panose="020B0609020204030204" pitchFamily="49" charset="0"/>
              </a:rPr>
              <a:t>ode45(…)</a:t>
            </a:r>
            <a:r>
              <a:rPr lang="en-US" dirty="0">
                <a:solidFill>
                  <a:prstClr val="white"/>
                </a:solidFill>
              </a:rPr>
              <a:t> is similar</a:t>
            </a:r>
          </a:p>
          <a:p>
            <a:pPr lvl="1"/>
            <a:r>
              <a:rPr lang="en-US" dirty="0">
                <a:solidFill>
                  <a:prstClr val="white"/>
                </a:solidFill>
              </a:rPr>
              <a:t>The Maple </a:t>
            </a:r>
            <a:r>
              <a:rPr lang="en-US" dirty="0" err="1">
                <a:solidFill>
                  <a:prstClr val="white"/>
                </a:solidFill>
                <a:latin typeface="Consolas" panose="020B0609020204030204" pitchFamily="49" charset="0"/>
              </a:rPr>
              <a:t>dsolve</a:t>
            </a:r>
            <a:r>
              <a:rPr lang="en-US" dirty="0">
                <a:solidFill>
                  <a:prstClr val="white"/>
                </a:solidFill>
                <a:latin typeface="Consolas" panose="020B0609020204030204" pitchFamily="49" charset="0"/>
              </a:rPr>
              <a:t>(…)</a:t>
            </a:r>
            <a:r>
              <a:rPr lang="en-US" dirty="0">
                <a:solidFill>
                  <a:prstClr val="white"/>
                </a:solidFill>
              </a:rPr>
              <a:t> routine,</a:t>
            </a:r>
            <a:br>
              <a:rPr lang="en-US" dirty="0">
                <a:solidFill>
                  <a:prstClr val="white"/>
                </a:solidFill>
              </a:rPr>
            </a:br>
            <a:r>
              <a:rPr lang="en-US" dirty="0">
                <a:solidFill>
                  <a:prstClr val="white"/>
                </a:solidFill>
              </a:rPr>
              <a:t>		however, returns a callable function</a:t>
            </a:r>
          </a:p>
          <a:p>
            <a:pPr lvl="1"/>
            <a:endParaRPr lang="en-US" dirty="0">
              <a:solidFill>
                <a:prstClr val="white"/>
              </a:solidFill>
            </a:endParaRPr>
          </a:p>
          <a:p>
            <a:r>
              <a:rPr lang="en-US" dirty="0">
                <a:solidFill>
                  <a:prstClr val="white"/>
                </a:solidFill>
              </a:rPr>
              <a:t>All the user wants, however, is to evaluate the solution at various points</a:t>
            </a:r>
          </a:p>
          <a:p>
            <a:pPr lvl="1"/>
            <a:r>
              <a:rPr lang="en-US" dirty="0">
                <a:solidFill>
                  <a:prstClr val="white"/>
                </a:solidFill>
              </a:rPr>
              <a:t>Passing back arrays requires the user to perform the interpolation or spline calculations</a:t>
            </a:r>
          </a:p>
          <a:p>
            <a:pPr marL="457200" lvl="1" indent="0">
              <a:buNone/>
            </a:pPr>
            <a:endParaRPr lang="en-US" sz="2400" dirty="0"/>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Authoring an initial-value problem solver</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spTree>
    <p:custDataLst>
      <p:tags r:id="rId1"/>
    </p:custDataLst>
    <p:extLst>
      <p:ext uri="{BB962C8B-B14F-4D97-AF65-F5344CB8AC3E}">
        <p14:creationId xmlns:p14="http://schemas.microsoft.com/office/powerpoint/2010/main" val="132712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 better approach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Solution:</a:t>
            </a:r>
          </a:p>
          <a:p>
            <a:pPr lvl="1"/>
            <a:r>
              <a:rPr lang="en-US" dirty="0"/>
              <a:t>Create a class, where each instance is a solver for a particular initial-value problem</a:t>
            </a:r>
          </a:p>
          <a:p>
            <a:pPr lvl="2"/>
            <a:r>
              <a:rPr lang="en-US" dirty="0"/>
              <a:t>The description of the IVP is passed to the constructor</a:t>
            </a:r>
          </a:p>
          <a:p>
            <a:pPr lvl="1"/>
            <a:endParaRPr lang="en-US" dirty="0"/>
          </a:p>
          <a:p>
            <a:pPr lvl="1"/>
            <a:r>
              <a:rPr lang="en-US" dirty="0"/>
              <a:t>The class has one public member operator:</a:t>
            </a:r>
            <a:br>
              <a:rPr lang="en-US" dirty="0"/>
            </a:br>
            <a:r>
              <a:rPr lang="en-US" dirty="0"/>
              <a:t>		</a:t>
            </a:r>
            <a:r>
              <a:rPr lang="en-US" dirty="0">
                <a:latin typeface="Consolas" panose="020B0609020204030204" pitchFamily="49" charset="0"/>
              </a:rPr>
              <a:t>double operator()( double t )</a:t>
            </a:r>
          </a:p>
          <a:p>
            <a:pPr marL="457200" lvl="1" indent="0">
              <a:buNone/>
            </a:pPr>
            <a:r>
              <a:rPr lang="en-US" dirty="0">
                <a:latin typeface="Consolas" panose="020B0609020204030204" pitchFamily="49" charset="0"/>
              </a:rPr>
              <a:t>		</a:t>
            </a:r>
            <a:r>
              <a:rPr lang="en-US" dirty="0" err="1">
                <a:latin typeface="Consolas" panose="020B0609020204030204" pitchFamily="49" charset="0"/>
              </a:rPr>
              <a:t>vec</a:t>
            </a:r>
            <a:r>
              <a:rPr lang="en-US" dirty="0">
                <a:latin typeface="Consolas" panose="020B0609020204030204" pitchFamily="49" charset="0"/>
              </a:rPr>
              <a:t>&lt;N&gt; operator()( double t )</a:t>
            </a:r>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Authoring an initial-value problem solver</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spTree>
    <p:custDataLst>
      <p:tags r:id="rId1"/>
    </p:custDataLst>
    <p:extLst>
      <p:ext uri="{BB962C8B-B14F-4D97-AF65-F5344CB8AC3E}">
        <p14:creationId xmlns:p14="http://schemas.microsoft.com/office/powerpoint/2010/main" val="23460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 better approach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normAutofit fontScale="92500" lnSpcReduction="10000"/>
          </a:bodyPr>
          <a:lstStyle/>
          <a:p>
            <a:r>
              <a:rPr lang="en-US" dirty="0"/>
              <a:t>All other data is kept internal inside the instance of the class</a:t>
            </a:r>
          </a:p>
          <a:p>
            <a:pPr lvl="1"/>
            <a:r>
              <a:rPr lang="en-US" dirty="0"/>
              <a:t>This includes the </a:t>
            </a:r>
            <a:r>
              <a:rPr lang="en-US" i="1" dirty="0"/>
              <a:t>t</a:t>
            </a:r>
            <a:r>
              <a:rPr lang="en-US" dirty="0"/>
              <a:t>-values and the approximations of the values and derivatives</a:t>
            </a:r>
            <a:endParaRPr lang="en-US" dirty="0">
              <a:solidFill>
                <a:prstClr val="white"/>
              </a:solidFill>
            </a:endParaRPr>
          </a:p>
          <a:p>
            <a:r>
              <a:rPr lang="en-US" dirty="0">
                <a:solidFill>
                  <a:prstClr val="white"/>
                </a:solidFill>
              </a:rPr>
              <a:t>Question: How do we know how far to approximate to?</a:t>
            </a:r>
          </a:p>
          <a:p>
            <a:pPr lvl="1"/>
            <a:r>
              <a:rPr lang="en-US" dirty="0">
                <a:solidFill>
                  <a:prstClr val="white"/>
                </a:solidFill>
              </a:rPr>
              <a:t>We don’t, and we don’t care, either</a:t>
            </a:r>
          </a:p>
          <a:p>
            <a:pPr lvl="1"/>
            <a:r>
              <a:rPr lang="en-US" dirty="0">
                <a:solidFill>
                  <a:prstClr val="white"/>
                </a:solidFill>
              </a:rPr>
              <a:t>The user will create an instance:</a:t>
            </a:r>
          </a:p>
          <a:p>
            <a:pPr marL="857250" lvl="2" indent="0">
              <a:buNone/>
            </a:pPr>
            <a:r>
              <a:rPr lang="en-US" sz="1800" dirty="0">
                <a:solidFill>
                  <a:prstClr val="white"/>
                </a:solidFill>
                <a:latin typeface="Consolas" panose="020B0609020204030204" pitchFamily="49" charset="0"/>
              </a:rPr>
              <a:t>int main() {</a:t>
            </a:r>
          </a:p>
          <a:p>
            <a:pPr marL="857250" lvl="2" indent="0">
              <a:buNone/>
            </a:pPr>
            <a:r>
              <a:rPr lang="en-US" sz="1800" dirty="0">
                <a:solidFill>
                  <a:prstClr val="white"/>
                </a:solidFill>
                <a:latin typeface="Consolas" panose="020B0609020204030204" pitchFamily="49" charset="0"/>
              </a:rPr>
              <a:t>    </a:t>
            </a:r>
            <a:r>
              <a:rPr lang="en-US" sz="1800" dirty="0" err="1">
                <a:solidFill>
                  <a:prstClr val="white"/>
                </a:solidFill>
                <a:latin typeface="Consolas" panose="020B0609020204030204" pitchFamily="49" charset="0"/>
              </a:rPr>
              <a:t>ivp</a:t>
            </a:r>
            <a:r>
              <a:rPr lang="en-US" sz="1800" dirty="0">
                <a:solidFill>
                  <a:prstClr val="white"/>
                </a:solidFill>
                <a:latin typeface="Consolas" panose="020B0609020204030204" pitchFamily="49" charset="0"/>
              </a:rPr>
              <a:t> </a:t>
            </a:r>
            <a:r>
              <a:rPr lang="en-US" sz="1800" dirty="0">
                <a:solidFill>
                  <a:srgbClr val="00B0F0"/>
                </a:solidFill>
                <a:latin typeface="Consolas" panose="020B0609020204030204" pitchFamily="49" charset="0"/>
              </a:rPr>
              <a:t>y</a:t>
            </a:r>
            <a:r>
              <a:rPr lang="en-US" sz="1800" dirty="0">
                <a:solidFill>
                  <a:prstClr val="white"/>
                </a:solidFill>
                <a:latin typeface="Consolas" panose="020B0609020204030204" pitchFamily="49" charset="0"/>
              </a:rPr>
              <a:t>{ f, 0.0, 1.0,</a:t>
            </a:r>
            <a:br>
              <a:rPr lang="en-US" sz="1800" dirty="0">
                <a:solidFill>
                  <a:prstClr val="white"/>
                </a:solidFill>
                <a:latin typeface="Consolas" panose="020B0609020204030204" pitchFamily="49" charset="0"/>
              </a:rPr>
            </a:br>
            <a:r>
              <a:rPr lang="en-US" sz="1800" dirty="0">
                <a:solidFill>
                  <a:prstClr val="white"/>
                </a:solidFill>
                <a:latin typeface="Consolas" panose="020B0609020204030204" pitchFamily="49" charset="0"/>
              </a:rPr>
              <a:t>           std::</a:t>
            </a:r>
            <a:r>
              <a:rPr lang="en-US" sz="1800" dirty="0" err="1">
                <a:solidFill>
                  <a:prstClr val="white"/>
                </a:solidFill>
                <a:latin typeface="Consolas" panose="020B0609020204030204" pitchFamily="49" charset="0"/>
              </a:rPr>
              <a:t>make_pair</a:t>
            </a:r>
            <a:r>
              <a:rPr lang="en-US" sz="1800" dirty="0">
                <a:solidFill>
                  <a:prstClr val="white"/>
                </a:solidFill>
                <a:latin typeface="Consolas" panose="020B0609020204030204" pitchFamily="49" charset="0"/>
              </a:rPr>
              <a:t>( 0.0001, 0.01 ), 1e-4 };</a:t>
            </a:r>
          </a:p>
          <a:p>
            <a:pPr marL="857250" lvl="2" indent="0">
              <a:buNone/>
            </a:pPr>
            <a:endParaRPr lang="en-US" sz="1800" dirty="0">
              <a:solidFill>
                <a:prstClr val="white"/>
              </a:solidFill>
              <a:latin typeface="Consolas" panose="020B0609020204030204" pitchFamily="49" charset="0"/>
            </a:endParaRPr>
          </a:p>
          <a:p>
            <a:pPr marL="857250" lvl="2" indent="0">
              <a:buNone/>
            </a:pPr>
            <a:r>
              <a:rPr lang="en-US" sz="1800" dirty="0">
                <a:solidFill>
                  <a:prstClr val="white"/>
                </a:solidFill>
                <a:latin typeface="Consolas" panose="020B0609020204030204" pitchFamily="49" charset="0"/>
              </a:rPr>
              <a:t>    for ( unsigned int k{0}; k &lt;= 1000; ++k ) {</a:t>
            </a:r>
          </a:p>
          <a:p>
            <a:pPr marL="857250" lvl="2" indent="0">
              <a:buNone/>
            </a:pPr>
            <a:r>
              <a:rPr lang="en-US" sz="1800" dirty="0">
                <a:solidFill>
                  <a:prstClr val="white"/>
                </a:solidFill>
                <a:latin typeface="Consolas" panose="020B0609020204030204" pitchFamily="49" charset="0"/>
              </a:rPr>
              <a:t>        std::</a:t>
            </a:r>
            <a:r>
              <a:rPr lang="en-US" sz="1800" dirty="0" err="1">
                <a:solidFill>
                  <a:prstClr val="white"/>
                </a:solidFill>
                <a:latin typeface="Consolas" panose="020B0609020204030204" pitchFamily="49" charset="0"/>
              </a:rPr>
              <a:t>cout</a:t>
            </a:r>
            <a:r>
              <a:rPr lang="en-US" sz="1800" dirty="0">
                <a:solidFill>
                  <a:prstClr val="white"/>
                </a:solidFill>
                <a:latin typeface="Consolas" panose="020B0609020204030204" pitchFamily="49" charset="0"/>
              </a:rPr>
              <a:t> &lt;&lt; </a:t>
            </a:r>
            <a:r>
              <a:rPr lang="en-US" sz="1800" dirty="0">
                <a:solidFill>
                  <a:srgbClr val="00B0F0"/>
                </a:solidFill>
                <a:latin typeface="Consolas" panose="020B0609020204030204" pitchFamily="49" charset="0"/>
              </a:rPr>
              <a:t>y(0.01*k) </a:t>
            </a:r>
            <a:r>
              <a:rPr lang="en-US" sz="1800" dirty="0">
                <a:solidFill>
                  <a:prstClr val="white"/>
                </a:solidFill>
                <a:latin typeface="Consolas" panose="020B0609020204030204" pitchFamily="49" charset="0"/>
              </a:rPr>
              <a:t>&lt;&lt; std::</a:t>
            </a:r>
            <a:r>
              <a:rPr lang="en-US" sz="1800" dirty="0" err="1">
                <a:solidFill>
                  <a:prstClr val="white"/>
                </a:solidFill>
                <a:latin typeface="Consolas" panose="020B0609020204030204" pitchFamily="49" charset="0"/>
              </a:rPr>
              <a:t>endl</a:t>
            </a:r>
            <a:r>
              <a:rPr lang="en-US" sz="1800" dirty="0">
                <a:solidFill>
                  <a:prstClr val="white"/>
                </a:solidFill>
                <a:latin typeface="Consolas" panose="020B0609020204030204" pitchFamily="49" charset="0"/>
              </a:rPr>
              <a:t>;</a:t>
            </a:r>
          </a:p>
          <a:p>
            <a:pPr marL="857250" lvl="2" indent="0">
              <a:buNone/>
            </a:pPr>
            <a:r>
              <a:rPr lang="en-US" sz="1800" dirty="0">
                <a:solidFill>
                  <a:prstClr val="white"/>
                </a:solidFill>
                <a:latin typeface="Consolas" panose="020B0609020204030204" pitchFamily="49" charset="0"/>
              </a:rPr>
              <a:t>    }</a:t>
            </a:r>
          </a:p>
          <a:p>
            <a:pPr marL="857250" lvl="2" indent="0">
              <a:buNone/>
            </a:pPr>
            <a:r>
              <a:rPr lang="en-US" sz="1800" dirty="0">
                <a:solidFill>
                  <a:prstClr val="white"/>
                </a:solidFill>
                <a:latin typeface="Consolas" panose="020B0609020204030204" pitchFamily="49" charset="0"/>
              </a:rPr>
              <a:t>    return 0;</a:t>
            </a:r>
          </a:p>
          <a:p>
            <a:pPr marL="857250" lvl="2" indent="0">
              <a:buNone/>
            </a:pPr>
            <a:r>
              <a:rPr lang="en-US" sz="1800" dirty="0">
                <a:solidFill>
                  <a:prstClr val="white"/>
                </a:solidFill>
                <a:latin typeface="Consolas" panose="020B0609020204030204" pitchFamily="49" charset="0"/>
              </a:rPr>
              <a: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Authoring an initial-value problem solver</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spTree>
    <p:custDataLst>
      <p:tags r:id="rId1"/>
    </p:custDataLst>
    <p:extLst>
      <p:ext uri="{BB962C8B-B14F-4D97-AF65-F5344CB8AC3E}">
        <p14:creationId xmlns:p14="http://schemas.microsoft.com/office/powerpoint/2010/main" val="369965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 better approach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Do we make the calculation each time?</a:t>
            </a:r>
          </a:p>
          <a:p>
            <a:pPr lvl="1"/>
            <a:r>
              <a:rPr lang="en-US" dirty="0">
                <a:solidFill>
                  <a:prstClr val="white"/>
                </a:solidFill>
              </a:rPr>
              <a:t>No</a:t>
            </a:r>
          </a:p>
          <a:p>
            <a:r>
              <a:rPr lang="en-US" dirty="0">
                <a:solidFill>
                  <a:prstClr val="white"/>
                </a:solidFill>
              </a:rPr>
              <a:t>Strategy:</a:t>
            </a:r>
          </a:p>
          <a:p>
            <a:pPr lvl="1"/>
            <a:r>
              <a:rPr lang="en-US" dirty="0">
                <a:solidFill>
                  <a:prstClr val="white"/>
                </a:solidFill>
              </a:rPr>
              <a:t>Store the </a:t>
            </a:r>
            <a:r>
              <a:rPr lang="en-US" i="1" dirty="0">
                <a:solidFill>
                  <a:prstClr val="white"/>
                </a:solidFill>
              </a:rPr>
              <a:t>t</a:t>
            </a:r>
            <a:r>
              <a:rPr lang="en-US" dirty="0">
                <a:solidFill>
                  <a:prstClr val="white"/>
                </a:solidFill>
              </a:rPr>
              <a:t>-values and approximations in a </a:t>
            </a:r>
            <a:r>
              <a:rPr lang="en-US" dirty="0">
                <a:solidFill>
                  <a:prstClr val="white"/>
                </a:solidFill>
                <a:latin typeface="Consolas" panose="020B0609020204030204" pitchFamily="49" charset="0"/>
              </a:rPr>
              <a:t>std::vector</a:t>
            </a:r>
            <a:r>
              <a:rPr lang="en-US" dirty="0">
                <a:solidFill>
                  <a:prstClr val="white"/>
                </a:solidFill>
              </a:rPr>
              <a:t> member variable</a:t>
            </a:r>
          </a:p>
          <a:p>
            <a:pPr lvl="1"/>
            <a:r>
              <a:rPr lang="en-US" dirty="0">
                <a:solidFill>
                  <a:prstClr val="white"/>
                </a:solidFill>
              </a:rPr>
              <a:t>If the user asks for an approximation at a specific </a:t>
            </a:r>
            <a:r>
              <a:rPr lang="en-US" i="1" dirty="0">
                <a:solidFill>
                  <a:prstClr val="white"/>
                </a:solidFill>
              </a:rPr>
              <a:t>t</a:t>
            </a:r>
            <a:r>
              <a:rPr lang="en-US" dirty="0">
                <a:solidFill>
                  <a:prstClr val="white"/>
                </a:solidFill>
              </a:rPr>
              <a:t>,</a:t>
            </a:r>
            <a:br>
              <a:rPr lang="en-US" dirty="0">
                <a:solidFill>
                  <a:prstClr val="white"/>
                </a:solidFill>
              </a:rPr>
            </a:br>
            <a:r>
              <a:rPr lang="en-US" dirty="0">
                <a:solidFill>
                  <a:prstClr val="white"/>
                </a:solidFill>
              </a:rPr>
              <a:t>	check if lies between two approximations</a:t>
            </a:r>
          </a:p>
          <a:p>
            <a:pPr lvl="2"/>
            <a:r>
              <a:rPr lang="en-US" dirty="0">
                <a:solidFill>
                  <a:prstClr val="white"/>
                </a:solidFill>
              </a:rPr>
              <a:t>If no, keep approximating from the last approximated </a:t>
            </a:r>
            <a:r>
              <a:rPr lang="en-US" i="1" dirty="0">
                <a:solidFill>
                  <a:prstClr val="white"/>
                </a:solidFill>
              </a:rPr>
              <a:t>t</a:t>
            </a:r>
            <a:r>
              <a:rPr lang="en-US" dirty="0">
                <a:solidFill>
                  <a:prstClr val="white"/>
                </a:solidFill>
              </a:rPr>
              <a:t>-value until you pass the requested time </a:t>
            </a:r>
            <a:r>
              <a:rPr lang="en-US" i="1" dirty="0">
                <a:solidFill>
                  <a:prstClr val="white"/>
                </a:solidFill>
              </a:rPr>
              <a:t>t</a:t>
            </a:r>
            <a:endParaRPr lang="en-US" dirty="0">
              <a:solidFill>
                <a:prstClr val="white"/>
              </a:solidFill>
            </a:endParaRPr>
          </a:p>
          <a:p>
            <a:pPr lvl="1"/>
            <a:r>
              <a:rPr lang="en-US" dirty="0">
                <a:solidFill>
                  <a:prstClr val="white"/>
                </a:solidFill>
              </a:rPr>
              <a:t>Any newly calculated approximations are appended to the </a:t>
            </a:r>
            <a:r>
              <a:rPr lang="en-US" sz="2000" dirty="0">
                <a:solidFill>
                  <a:prstClr val="white"/>
                </a:solidFill>
                <a:latin typeface="Consolas" panose="020B0609020204030204" pitchFamily="49" charset="0"/>
              </a:rPr>
              <a:t>std::vector</a:t>
            </a:r>
            <a:r>
              <a:rPr lang="en-US" dirty="0">
                <a:solidFill>
                  <a:prstClr val="white"/>
                </a:solidFill>
              </a:rPr>
              <a:t> member variable</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Authoring an initial-value problem solver</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spTree>
    <p:custDataLst>
      <p:tags r:id="rId1"/>
    </p:custDataLst>
    <p:extLst>
      <p:ext uri="{BB962C8B-B14F-4D97-AF65-F5344CB8AC3E}">
        <p14:creationId xmlns:p14="http://schemas.microsoft.com/office/powerpoint/2010/main" val="246432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Issue with naming…</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standard template library class equivalent to an </a:t>
            </a:r>
            <a:r>
              <a:rPr lang="en-US" i="1" dirty="0"/>
              <a:t>array </a:t>
            </a:r>
            <a:r>
              <a:rPr lang="en-US" dirty="0"/>
              <a:t>on steroids is unfortunately called </a:t>
            </a:r>
            <a:r>
              <a:rPr lang="en-US" sz="2000" dirty="0">
                <a:latin typeface="Consolas" panose="020B0609020204030204" pitchFamily="49" charset="0"/>
              </a:rPr>
              <a:t>std::vector</a:t>
            </a:r>
            <a:endParaRPr lang="en-US" dirty="0">
              <a:latin typeface="Consolas" panose="020B0609020204030204" pitchFamily="49" charset="0"/>
            </a:endParaRPr>
          </a:p>
          <a:p>
            <a:pPr lvl="1"/>
            <a:r>
              <a:rPr lang="en-US" dirty="0">
                <a:solidFill>
                  <a:prstClr val="white"/>
                </a:solidFill>
              </a:rPr>
              <a:t>This was an acknowledged mistake on the part of the designer of the </a:t>
            </a:r>
            <a:r>
              <a:rPr lang="en-US" cap="small" dirty="0" err="1">
                <a:solidFill>
                  <a:prstClr val="white"/>
                </a:solidFill>
              </a:rPr>
              <a:t>stl</a:t>
            </a:r>
            <a:r>
              <a:rPr lang="en-US" dirty="0">
                <a:solidFill>
                  <a:prstClr val="white"/>
                </a:solidFill>
              </a:rPr>
              <a:t>, Alex </a:t>
            </a:r>
            <a:r>
              <a:rPr lang="en-US" dirty="0" err="1">
                <a:solidFill>
                  <a:prstClr val="white"/>
                </a:solidFill>
              </a:rPr>
              <a:t>Stepanov</a:t>
            </a:r>
            <a:r>
              <a:rPr lang="en-US" dirty="0">
                <a:solidFill>
                  <a:prstClr val="white"/>
                </a:solidFill>
              </a:rPr>
              <a:t>	</a:t>
            </a:r>
          </a:p>
          <a:p>
            <a:r>
              <a:rPr lang="en-US" dirty="0">
                <a:solidFill>
                  <a:prstClr val="white"/>
                </a:solidFill>
              </a:rPr>
              <a:t>Issues:</a:t>
            </a:r>
          </a:p>
          <a:p>
            <a:pPr lvl="1"/>
            <a:r>
              <a:rPr lang="en-US" dirty="0">
                <a:solidFill>
                  <a:prstClr val="white"/>
                </a:solidFill>
              </a:rPr>
              <a:t>You cannot perform vector addition, nor can you perform scalar multiplication</a:t>
            </a:r>
          </a:p>
          <a:p>
            <a:pPr lvl="1"/>
            <a:r>
              <a:rPr lang="en-US" sz="2000" dirty="0">
                <a:solidFill>
                  <a:prstClr val="white"/>
                </a:solidFill>
                <a:latin typeface="Consolas" panose="020B0609020204030204" pitchFamily="49" charset="0"/>
              </a:rPr>
              <a:t>std::vector</a:t>
            </a:r>
            <a:r>
              <a:rPr lang="en-US" dirty="0">
                <a:solidFill>
                  <a:prstClr val="white"/>
                </a:solidFill>
              </a:rPr>
              <a:t> are variable in size: you can resize a </a:t>
            </a:r>
            <a:r>
              <a:rPr lang="en-US" sz="2000" dirty="0">
                <a:solidFill>
                  <a:prstClr val="white"/>
                </a:solidFill>
                <a:latin typeface="Consolas" panose="020B0609020204030204" pitchFamily="49" charset="0"/>
              </a:rPr>
              <a:t>std::vector</a:t>
            </a:r>
          </a:p>
          <a:p>
            <a:pPr lvl="1"/>
            <a:endParaRPr lang="en-US" sz="2000" dirty="0">
              <a:solidFill>
                <a:prstClr val="white"/>
              </a:solidFill>
              <a:latin typeface="Consolas" panose="020B0609020204030204" pitchFamily="49" charset="0"/>
            </a:endParaRPr>
          </a:p>
          <a:p>
            <a:r>
              <a:rPr lang="en-US" dirty="0">
                <a:solidFill>
                  <a:prstClr val="white"/>
                </a:solidFill>
              </a:rPr>
              <a:t>Just </a:t>
            </a:r>
            <a:r>
              <a:rPr lang="en-US">
                <a:solidFill>
                  <a:prstClr val="white"/>
                </a:solidFill>
              </a:rPr>
              <a:t>remember:</a:t>
            </a:r>
            <a:br>
              <a:rPr lang="en-US">
                <a:solidFill>
                  <a:prstClr val="white"/>
                </a:solidFill>
              </a:rPr>
            </a:br>
            <a:r>
              <a:rPr lang="en-US">
                <a:solidFill>
                  <a:prstClr val="white"/>
                </a:solidFill>
              </a:rPr>
              <a:t>   </a:t>
            </a:r>
            <a:r>
              <a:rPr lang="en-US" dirty="0">
                <a:solidFill>
                  <a:prstClr val="white"/>
                </a:solidFill>
              </a:rPr>
              <a:t>The </a:t>
            </a:r>
            <a:r>
              <a:rPr lang="en-US" sz="2000" dirty="0">
                <a:solidFill>
                  <a:prstClr val="white"/>
                </a:solidFill>
                <a:latin typeface="Consolas" panose="020B0609020204030204" pitchFamily="49" charset="0"/>
              </a:rPr>
              <a:t>std::vector</a:t>
            </a:r>
            <a:r>
              <a:rPr lang="en-US" dirty="0">
                <a:solidFill>
                  <a:prstClr val="white"/>
                </a:solidFill>
              </a:rPr>
              <a:t> class has </a:t>
            </a:r>
            <a:r>
              <a:rPr lang="en-US" u="sng" dirty="0">
                <a:solidFill>
                  <a:prstClr val="white"/>
                </a:solidFill>
              </a:rPr>
              <a:t>absolutely nothing</a:t>
            </a:r>
            <a:r>
              <a:rPr lang="en-US" dirty="0">
                <a:solidFill>
                  <a:prstClr val="white"/>
                </a:solidFill>
              </a:rPr>
              <a:t> to </a:t>
            </a:r>
            <a:r>
              <a:rPr lang="en-US">
                <a:solidFill>
                  <a:prstClr val="white"/>
                </a:solidFill>
              </a:rPr>
              <a:t>do with</a:t>
            </a:r>
            <a:br>
              <a:rPr lang="en-US">
                <a:solidFill>
                  <a:prstClr val="white"/>
                </a:solidFill>
              </a:rPr>
            </a:br>
            <a:r>
              <a:rPr lang="en-US">
                <a:solidFill>
                  <a:prstClr val="white"/>
                </a:solidFill>
              </a:rPr>
              <a:t>   vectors </a:t>
            </a:r>
            <a:r>
              <a:rPr lang="en-US" dirty="0">
                <a:solidFill>
                  <a:prstClr val="white"/>
                </a:solidFill>
              </a:rPr>
              <a:t>from linear algebra</a:t>
            </a:r>
            <a:endParaRPr lang="en-US" dirty="0">
              <a:solidFill>
                <a:prstClr val="white"/>
              </a:solidFill>
              <a:latin typeface="Consolas" panose="020B0609020204030204" pitchFamily="49"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Authoring an initial-value problem solver</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spTree>
    <p:custDataLst>
      <p:tags r:id="rId1"/>
    </p:custDataLst>
    <p:extLst>
      <p:ext uri="{BB962C8B-B14F-4D97-AF65-F5344CB8AC3E}">
        <p14:creationId xmlns:p14="http://schemas.microsoft.com/office/powerpoint/2010/main" val="218437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BCC4-6619-481A-B6DC-A0DBDA93A0B7}"/>
              </a:ext>
            </a:extLst>
          </p:cNvPr>
          <p:cNvSpPr>
            <a:spLocks noGrp="1"/>
          </p:cNvSpPr>
          <p:nvPr>
            <p:ph type="title"/>
          </p:nvPr>
        </p:nvSpPr>
        <p:spPr/>
        <p:txBody>
          <a:bodyPr/>
          <a:lstStyle/>
          <a:p>
            <a:r>
              <a:rPr lang="en-US" dirty="0"/>
              <a:t>A better approach</a:t>
            </a:r>
          </a:p>
        </p:txBody>
      </p:sp>
      <p:sp>
        <p:nvSpPr>
          <p:cNvPr id="3" name="Content Placeholder 2">
            <a:extLst>
              <a:ext uri="{FF2B5EF4-FFF2-40B4-BE49-F238E27FC236}">
                <a16:creationId xmlns:a16="http://schemas.microsoft.com/office/drawing/2014/main" id="{19EB07CB-D6B6-4D5C-BE48-44977F231AC3}"/>
              </a:ext>
            </a:extLst>
          </p:cNvPr>
          <p:cNvSpPr>
            <a:spLocks noGrp="1"/>
          </p:cNvSpPr>
          <p:nvPr>
            <p:ph idx="1"/>
          </p:nvPr>
        </p:nvSpPr>
        <p:spPr/>
        <p:txBody>
          <a:bodyPr/>
          <a:lstStyle/>
          <a:p>
            <a:r>
              <a:rPr lang="en-US" dirty="0"/>
              <a:t>Internally, we proceed as follows:</a:t>
            </a:r>
          </a:p>
        </p:txBody>
      </p:sp>
      <p:sp>
        <p:nvSpPr>
          <p:cNvPr id="4" name="Footer Placeholder 3">
            <a:extLst>
              <a:ext uri="{FF2B5EF4-FFF2-40B4-BE49-F238E27FC236}">
                <a16:creationId xmlns:a16="http://schemas.microsoft.com/office/drawing/2014/main" id="{0BCD8412-24C5-4757-986A-09B18CFD564F}"/>
              </a:ext>
            </a:extLst>
          </p:cNvPr>
          <p:cNvSpPr>
            <a:spLocks noGrp="1"/>
          </p:cNvSpPr>
          <p:nvPr>
            <p:ph type="ftr" sz="quarter" idx="11"/>
          </p:nvPr>
        </p:nvSpPr>
        <p:spPr/>
        <p:txBody>
          <a:bodyPr/>
          <a:lstStyle/>
          <a:p>
            <a:r>
              <a:rPr lang="en-US"/>
              <a:t>Authoring an initial-value problem solver</a:t>
            </a:r>
            <a:endParaRPr lang="en-CA" dirty="0"/>
          </a:p>
        </p:txBody>
      </p:sp>
      <p:sp>
        <p:nvSpPr>
          <p:cNvPr id="5" name="Slide Number Placeholder 4">
            <a:extLst>
              <a:ext uri="{FF2B5EF4-FFF2-40B4-BE49-F238E27FC236}">
                <a16:creationId xmlns:a16="http://schemas.microsoft.com/office/drawing/2014/main" id="{2CA60CE3-D287-4F13-A2E7-A520C8C9A1E9}"/>
              </a:ext>
            </a:extLst>
          </p:cNvPr>
          <p:cNvSpPr>
            <a:spLocks noGrp="1"/>
          </p:cNvSpPr>
          <p:nvPr>
            <p:ph type="sldNum" sz="quarter" idx="12"/>
          </p:nvPr>
        </p:nvSpPr>
        <p:spPr/>
        <p:txBody>
          <a:bodyPr/>
          <a:lstStyle/>
          <a:p>
            <a:fld id="{42EF6DC8-DA9C-4533-8A40-BB00A2545AF8}" type="slidenum">
              <a:rPr lang="en-CA" smtClean="0"/>
              <a:pPr/>
              <a:t>8</a:t>
            </a:fld>
            <a:endParaRPr lang="en-CA"/>
          </a:p>
        </p:txBody>
      </p:sp>
      <p:cxnSp>
        <p:nvCxnSpPr>
          <p:cNvPr id="7" name="Straight Connector 6">
            <a:extLst>
              <a:ext uri="{FF2B5EF4-FFF2-40B4-BE49-F238E27FC236}">
                <a16:creationId xmlns:a16="http://schemas.microsoft.com/office/drawing/2014/main" id="{69F229B0-237B-41E4-B422-536D9C45F5F1}"/>
              </a:ext>
            </a:extLst>
          </p:cNvPr>
          <p:cNvCxnSpPr>
            <a:cxnSpLocks/>
          </p:cNvCxnSpPr>
          <p:nvPr/>
        </p:nvCxnSpPr>
        <p:spPr>
          <a:xfrm>
            <a:off x="1275127" y="4818077"/>
            <a:ext cx="0" cy="2013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AD788E4-C907-4544-82A9-494034D44614}"/>
              </a:ext>
            </a:extLst>
          </p:cNvPr>
          <p:cNvCxnSpPr>
            <a:cxnSpLocks/>
          </p:cNvCxnSpPr>
          <p:nvPr/>
        </p:nvCxnSpPr>
        <p:spPr>
          <a:xfrm>
            <a:off x="2283205" y="4818077"/>
            <a:ext cx="0" cy="2013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E24E8A-47F3-456F-BAE4-4FFE9EBDCB0D}"/>
              </a:ext>
            </a:extLst>
          </p:cNvPr>
          <p:cNvCxnSpPr>
            <a:cxnSpLocks/>
          </p:cNvCxnSpPr>
          <p:nvPr/>
        </p:nvCxnSpPr>
        <p:spPr>
          <a:xfrm>
            <a:off x="4675468" y="4818077"/>
            <a:ext cx="0" cy="2013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6319FB-F730-424F-974C-8DEC1AF40D19}"/>
              </a:ext>
            </a:extLst>
          </p:cNvPr>
          <p:cNvCxnSpPr>
            <a:cxnSpLocks/>
          </p:cNvCxnSpPr>
          <p:nvPr/>
        </p:nvCxnSpPr>
        <p:spPr>
          <a:xfrm>
            <a:off x="7369735" y="4818077"/>
            <a:ext cx="0" cy="2013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A654A8-663B-4AA0-B6E5-44B93D4C659C}"/>
              </a:ext>
            </a:extLst>
          </p:cNvPr>
          <p:cNvCxnSpPr>
            <a:cxnSpLocks/>
          </p:cNvCxnSpPr>
          <p:nvPr/>
        </p:nvCxnSpPr>
        <p:spPr>
          <a:xfrm>
            <a:off x="3805808" y="4818077"/>
            <a:ext cx="0" cy="2013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C6FE6F-84F1-4F47-8AAE-0126429908B3}"/>
              </a:ext>
            </a:extLst>
          </p:cNvPr>
          <p:cNvCxnSpPr>
            <a:cxnSpLocks/>
          </p:cNvCxnSpPr>
          <p:nvPr/>
        </p:nvCxnSpPr>
        <p:spPr>
          <a:xfrm flipH="1">
            <a:off x="1276525" y="4911754"/>
            <a:ext cx="72508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FDD9B82-A61E-48D1-97DB-D810DFD17BE0}"/>
              </a:ext>
            </a:extLst>
          </p:cNvPr>
          <p:cNvSpPr/>
          <p:nvPr/>
        </p:nvSpPr>
        <p:spPr>
          <a:xfrm>
            <a:off x="1229407" y="32633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E454A2-7014-4F80-BAF0-E9F2BEEFE312}"/>
              </a:ext>
            </a:extLst>
          </p:cNvPr>
          <p:cNvSpPr txBox="1"/>
          <p:nvPr/>
        </p:nvSpPr>
        <p:spPr>
          <a:xfrm>
            <a:off x="801152" y="2880958"/>
            <a:ext cx="473975"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y</a:t>
            </a:r>
            <a:r>
              <a:rPr kumimoji="0" lang="en-US" sz="2200" b="0"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0</a:t>
            </a:r>
            <a:endParaRPr lang="en-US" i="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B2C7F44-A533-4F61-B0D0-B294FE06CEB7}"/>
              </a:ext>
            </a:extLst>
          </p:cNvPr>
          <p:cNvSpPr txBox="1"/>
          <p:nvPr/>
        </p:nvSpPr>
        <p:spPr>
          <a:xfrm>
            <a:off x="1083859" y="5118645"/>
            <a:ext cx="473975"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r>
              <a:rPr kumimoji="0" lang="en-US" sz="2200" b="0"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0</a:t>
            </a:r>
            <a:endParaRPr lang="en-US" i="1" dirty="0">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895FD6B-99B0-411F-9ABB-CBA681EB772F}"/>
              </a:ext>
            </a:extLst>
          </p:cNvPr>
          <p:cNvSpPr/>
          <p:nvPr/>
        </p:nvSpPr>
        <p:spPr>
          <a:xfrm>
            <a:off x="1524420" y="340732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924970-6118-4068-AC80-BF5B8A4BD993}"/>
              </a:ext>
            </a:extLst>
          </p:cNvPr>
          <p:cNvSpPr/>
          <p:nvPr/>
        </p:nvSpPr>
        <p:spPr>
          <a:xfrm>
            <a:off x="1785877" y="353456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D74B277-501E-4113-9E91-134FD23EC664}"/>
              </a:ext>
            </a:extLst>
          </p:cNvPr>
          <p:cNvSpPr/>
          <p:nvPr/>
        </p:nvSpPr>
        <p:spPr>
          <a:xfrm>
            <a:off x="2055723" y="363662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8F8E6B4-00AA-48A7-B9FB-7D7501443714}"/>
              </a:ext>
            </a:extLst>
          </p:cNvPr>
          <p:cNvSpPr/>
          <p:nvPr/>
        </p:nvSpPr>
        <p:spPr>
          <a:xfrm>
            <a:off x="2333958" y="370513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CC614A4-73E4-4218-83BC-6EAB59C6CF26}"/>
              </a:ext>
            </a:extLst>
          </p:cNvPr>
          <p:cNvSpPr/>
          <p:nvPr/>
        </p:nvSpPr>
        <p:spPr>
          <a:xfrm>
            <a:off x="2612193" y="374848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AC7B94F-28BD-4762-83BC-F6805071AC58}"/>
              </a:ext>
            </a:extLst>
          </p:cNvPr>
          <p:cNvSpPr/>
          <p:nvPr/>
        </p:nvSpPr>
        <p:spPr>
          <a:xfrm>
            <a:off x="2890428" y="376665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209DA82-520D-470B-8EC8-8048166700A1}"/>
              </a:ext>
            </a:extLst>
          </p:cNvPr>
          <p:cNvSpPr/>
          <p:nvPr/>
        </p:nvSpPr>
        <p:spPr>
          <a:xfrm>
            <a:off x="3168663" y="375127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001CB7C-FAF5-4A43-A7B7-304A85EFC2DF}"/>
              </a:ext>
            </a:extLst>
          </p:cNvPr>
          <p:cNvSpPr/>
          <p:nvPr/>
        </p:nvSpPr>
        <p:spPr>
          <a:xfrm>
            <a:off x="3530788" y="3601672"/>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0D1A598-640B-48DA-B1FC-54B67D058654}"/>
              </a:ext>
            </a:extLst>
          </p:cNvPr>
          <p:cNvSpPr/>
          <p:nvPr/>
        </p:nvSpPr>
        <p:spPr>
          <a:xfrm>
            <a:off x="3993581" y="345206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9CE0CDB-71BF-4BB3-8420-2AA8972E638C}"/>
              </a:ext>
            </a:extLst>
          </p:cNvPr>
          <p:cNvSpPr/>
          <p:nvPr/>
        </p:nvSpPr>
        <p:spPr>
          <a:xfrm>
            <a:off x="4506708" y="332763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937C215-B708-4C1E-BCE0-5C07B752A40F}"/>
              </a:ext>
            </a:extLst>
          </p:cNvPr>
          <p:cNvSpPr/>
          <p:nvPr/>
        </p:nvSpPr>
        <p:spPr>
          <a:xfrm>
            <a:off x="5112114" y="327869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B72675F-2F58-44E6-A22D-4EE2192ED363}"/>
              </a:ext>
            </a:extLst>
          </p:cNvPr>
          <p:cNvSpPr/>
          <p:nvPr/>
        </p:nvSpPr>
        <p:spPr>
          <a:xfrm>
            <a:off x="5742687" y="331364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A4D3133-2364-447B-B39F-8E786BADAC85}"/>
              </a:ext>
            </a:extLst>
          </p:cNvPr>
          <p:cNvSpPr/>
          <p:nvPr/>
        </p:nvSpPr>
        <p:spPr>
          <a:xfrm>
            <a:off x="6331315" y="343249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25F89FF-592A-41CA-B4FD-F9CCA96BAFB0}"/>
              </a:ext>
            </a:extLst>
          </p:cNvPr>
          <p:cNvSpPr/>
          <p:nvPr/>
        </p:nvSpPr>
        <p:spPr>
          <a:xfrm>
            <a:off x="6886387" y="360167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EE60FC6-1D00-4CAE-A844-D4E4A9B2EA08}"/>
              </a:ext>
            </a:extLst>
          </p:cNvPr>
          <p:cNvSpPr/>
          <p:nvPr/>
        </p:nvSpPr>
        <p:spPr>
          <a:xfrm>
            <a:off x="7466626" y="387990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92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0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grpId="0" nodeType="afterEffect">
                                  <p:stCondLst>
                                    <p:cond delay="20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400"/>
                            </p:stCondLst>
                            <p:childTnLst>
                              <p:par>
                                <p:cTn id="18" presetID="1" presetClass="entr" presetSubtype="0" fill="hold" grpId="0" nodeType="afterEffect">
                                  <p:stCondLst>
                                    <p:cond delay="20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20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200"/>
                            </p:stCondLst>
                            <p:childTnLst>
                              <p:par>
                                <p:cTn id="32" presetID="1" presetClass="entr" presetSubtype="0" fill="hold" grpId="0" nodeType="afterEffect">
                                  <p:stCondLst>
                                    <p:cond delay="2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400"/>
                            </p:stCondLst>
                            <p:childTnLst>
                              <p:par>
                                <p:cTn id="35" presetID="1" presetClass="entr" presetSubtype="0" fill="hold" grpId="0" nodeType="afterEffect">
                                  <p:stCondLst>
                                    <p:cond delay="20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
                            </p:stCondLst>
                            <p:childTnLst>
                              <p:par>
                                <p:cTn id="38" presetID="1" presetClass="entr" presetSubtype="0" fill="hold" grpId="0" nodeType="afterEffect">
                                  <p:stCondLst>
                                    <p:cond delay="200"/>
                                  </p:stCondLst>
                                  <p:childTnLst>
                                    <p:set>
                                      <p:cBhvr>
                                        <p:cTn id="39" dur="1" fill="hold">
                                          <p:stCondLst>
                                            <p:cond delay="0"/>
                                          </p:stCondLst>
                                        </p:cTn>
                                        <p:tgtEl>
                                          <p:spTgt spid="29"/>
                                        </p:tgtEl>
                                        <p:attrNameLst>
                                          <p:attrName>style.visibility</p:attrName>
                                        </p:attrNameLst>
                                      </p:cBhvr>
                                      <p:to>
                                        <p:strVal val="visible"/>
                                      </p:to>
                                    </p:set>
                                  </p:childTnLst>
                                </p:cTn>
                              </p:par>
                            </p:childTnLst>
                          </p:cTn>
                        </p:par>
                        <p:par>
                          <p:cTn id="40" fill="hold">
                            <p:stCondLst>
                              <p:cond delay="800"/>
                            </p:stCondLst>
                            <p:childTnLst>
                              <p:par>
                                <p:cTn id="41" presetID="1" presetClass="entr" presetSubtype="0" fill="hold" grpId="0" nodeType="afterEffect">
                                  <p:stCondLst>
                                    <p:cond delay="200"/>
                                  </p:stCondLst>
                                  <p:childTnLst>
                                    <p:set>
                                      <p:cBhvr>
                                        <p:cTn id="42" dur="1" fill="hold">
                                          <p:stCondLst>
                                            <p:cond delay="0"/>
                                          </p:stCondLst>
                                        </p:cTn>
                                        <p:tgtEl>
                                          <p:spTgt spid="30"/>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grpId="0" nodeType="afterEffect">
                                  <p:stCondLst>
                                    <p:cond delay="20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200"/>
                                  </p:stCondLst>
                                  <p:childTnLst>
                                    <p:set>
                                      <p:cBhvr>
                                        <p:cTn id="60" dur="1" fill="hold">
                                          <p:stCondLst>
                                            <p:cond delay="0"/>
                                          </p:stCondLst>
                                        </p:cTn>
                                        <p:tgtEl>
                                          <p:spTgt spid="33"/>
                                        </p:tgtEl>
                                        <p:attrNameLst>
                                          <p:attrName>style.visibility</p:attrName>
                                        </p:attrNameLst>
                                      </p:cBhvr>
                                      <p:to>
                                        <p:strVal val="visible"/>
                                      </p:to>
                                    </p:set>
                                  </p:childTnLst>
                                </p:cTn>
                              </p:par>
                            </p:childTnLst>
                          </p:cTn>
                        </p:par>
                        <p:par>
                          <p:cTn id="61" fill="hold">
                            <p:stCondLst>
                              <p:cond delay="200"/>
                            </p:stCondLst>
                            <p:childTnLst>
                              <p:par>
                                <p:cTn id="62" presetID="1" presetClass="entr" presetSubtype="0" fill="hold" grpId="0" nodeType="afterEffect">
                                  <p:stCondLst>
                                    <p:cond delay="200"/>
                                  </p:stCondLst>
                                  <p:childTnLst>
                                    <p:set>
                                      <p:cBhvr>
                                        <p:cTn id="63" dur="1" fill="hold">
                                          <p:stCondLst>
                                            <p:cond delay="0"/>
                                          </p:stCondLst>
                                        </p:cTn>
                                        <p:tgtEl>
                                          <p:spTgt spid="34"/>
                                        </p:tgtEl>
                                        <p:attrNameLst>
                                          <p:attrName>style.visibility</p:attrName>
                                        </p:attrNameLst>
                                      </p:cBhvr>
                                      <p:to>
                                        <p:strVal val="visible"/>
                                      </p:to>
                                    </p:set>
                                  </p:childTnLst>
                                </p:cTn>
                              </p:par>
                            </p:childTnLst>
                          </p:cTn>
                        </p:par>
                        <p:par>
                          <p:cTn id="64" fill="hold">
                            <p:stCondLst>
                              <p:cond delay="400"/>
                            </p:stCondLst>
                            <p:childTnLst>
                              <p:par>
                                <p:cTn id="65" presetID="1" presetClass="entr" presetSubtype="0" fill="hold" grpId="0" nodeType="afterEffect">
                                  <p:stCondLst>
                                    <p:cond delay="20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 better approach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Thus, the user need know nothing about how these computations are being made</a:t>
            </a:r>
          </a:p>
          <a:p>
            <a:pPr lvl="1"/>
            <a:r>
              <a:rPr lang="en-US" dirty="0">
                <a:latin typeface="Times New Roman" panose="02020603050405020304" pitchFamily="18" charset="0"/>
              </a:rPr>
              <a:t>The user would look at the description and see if the package is appropriate in the state provided</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Authoring an initial-value problem solver</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spTree>
    <p:custDataLst>
      <p:tags r:id="rId1"/>
    </p:custDataLst>
    <p:extLst>
      <p:ext uri="{BB962C8B-B14F-4D97-AF65-F5344CB8AC3E}">
        <p14:creationId xmlns:p14="http://schemas.microsoft.com/office/powerpoint/2010/main" val="1912211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8|9|18.6|26.4|18.4"/>
</p:tagLst>
</file>

<file path=ppt/tags/tag10.xml><?xml version="1.0" encoding="utf-8"?>
<p:tagLst xmlns:a="http://schemas.openxmlformats.org/drawingml/2006/main" xmlns:r="http://schemas.openxmlformats.org/officeDocument/2006/relationships" xmlns:p="http://schemas.openxmlformats.org/presentationml/2006/main">
  <p:tag name="TIMING" val="|32.9"/>
</p:tagLst>
</file>

<file path=ppt/tags/tag2.xml><?xml version="1.0" encoding="utf-8"?>
<p:tagLst xmlns:a="http://schemas.openxmlformats.org/drawingml/2006/main" xmlns:r="http://schemas.openxmlformats.org/officeDocument/2006/relationships" xmlns:p="http://schemas.openxmlformats.org/presentationml/2006/main">
  <p:tag name="TIMING" val="|15.7|13.7"/>
</p:tagLst>
</file>

<file path=ppt/tags/tag3.xml><?xml version="1.0" encoding="utf-8"?>
<p:tagLst xmlns:a="http://schemas.openxmlformats.org/drawingml/2006/main" xmlns:r="http://schemas.openxmlformats.org/officeDocument/2006/relationships" xmlns:p="http://schemas.openxmlformats.org/presentationml/2006/main">
  <p:tag name="TIMING" val="|19.3|23.8|13.6"/>
</p:tagLst>
</file>

<file path=ppt/tags/tag4.xml><?xml version="1.0" encoding="utf-8"?>
<p:tagLst xmlns:a="http://schemas.openxmlformats.org/drawingml/2006/main" xmlns:r="http://schemas.openxmlformats.org/officeDocument/2006/relationships" xmlns:p="http://schemas.openxmlformats.org/presentationml/2006/main">
  <p:tag name="TIMING" val="|14.9|2.3|2.3|10.4|14.4|18.5"/>
</p:tagLst>
</file>

<file path=ppt/tags/tag5.xml><?xml version="1.0" encoding="utf-8"?>
<p:tagLst xmlns:a="http://schemas.openxmlformats.org/drawingml/2006/main" xmlns:r="http://schemas.openxmlformats.org/officeDocument/2006/relationships" xmlns:p="http://schemas.openxmlformats.org/presentationml/2006/main">
  <p:tag name="TIMING" val="|18.3|22.1|3|7.5|25.3"/>
</p:tagLst>
</file>

<file path=ppt/tags/tag6.xml><?xml version="1.0" encoding="utf-8"?>
<p:tagLst xmlns:a="http://schemas.openxmlformats.org/drawingml/2006/main" xmlns:r="http://schemas.openxmlformats.org/officeDocument/2006/relationships" xmlns:p="http://schemas.openxmlformats.org/presentationml/2006/main">
  <p:tag name="TIMING" val="|24.5|7.7|18.9|5.7|20.8|33.7|6.3"/>
</p:tagLst>
</file>

<file path=ppt/tags/tag7.xml><?xml version="1.0" encoding="utf-8"?>
<p:tagLst xmlns:a="http://schemas.openxmlformats.org/drawingml/2006/main" xmlns:r="http://schemas.openxmlformats.org/officeDocument/2006/relationships" xmlns:p="http://schemas.openxmlformats.org/presentationml/2006/main">
  <p:tag name="TIMING" val="|14.2|9.9|18.8"/>
</p:tagLst>
</file>

<file path=ppt/tags/tag8.xml><?xml version="1.0" encoding="utf-8"?>
<p:tagLst xmlns:a="http://schemas.openxmlformats.org/drawingml/2006/main" xmlns:r="http://schemas.openxmlformats.org/officeDocument/2006/relationships" xmlns:p="http://schemas.openxmlformats.org/presentationml/2006/main">
  <p:tag name="TIMING" val="|59.4"/>
</p:tagLst>
</file>

<file path=ppt/tags/tag9.xml><?xml version="1.0" encoding="utf-8"?>
<p:tagLst xmlns:a="http://schemas.openxmlformats.org/drawingml/2006/main" xmlns:r="http://schemas.openxmlformats.org/officeDocument/2006/relationships" xmlns:p="http://schemas.openxmlformats.org/presentationml/2006/main">
  <p:tag name="TIMING" val="|87.8|2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105081</TotalTime>
  <Words>1114</Words>
  <Application>Microsoft Office PowerPoint</Application>
  <PresentationFormat>On-screen Show (4:3)</PresentationFormat>
  <Paragraphs>141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Bookman Old Style</vt:lpstr>
      <vt:lpstr>Calibri</vt:lpstr>
      <vt:lpstr>Cambria</vt:lpstr>
      <vt:lpstr>Consolas</vt:lpstr>
      <vt:lpstr>Constantia</vt:lpstr>
      <vt:lpstr>Georgia</vt:lpstr>
      <vt:lpstr>Times New Roman</vt:lpstr>
      <vt:lpstr>Office Theme</vt:lpstr>
      <vt:lpstr>Authoring an initial-value problem solver</vt:lpstr>
      <vt:lpstr>Introduction</vt:lpstr>
      <vt:lpstr>Review of our ivp solvers</vt:lpstr>
      <vt:lpstr>A better approach</vt:lpstr>
      <vt:lpstr>A better approach</vt:lpstr>
      <vt:lpstr>A better approach</vt:lpstr>
      <vt:lpstr>Issue with naming…</vt:lpstr>
      <vt:lpstr>A better approach</vt:lpstr>
      <vt:lpstr>A better approach</vt:lpstr>
      <vt:lpstr>A better approach</vt:lpstr>
      <vt:lpstr>Pseudo-code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1779</cp:revision>
  <dcterms:created xsi:type="dcterms:W3CDTF">2020-04-30T19:27:29Z</dcterms:created>
  <dcterms:modified xsi:type="dcterms:W3CDTF">2025-03-07T17:22:55Z</dcterms:modified>
</cp:coreProperties>
</file>